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76" r:id="rId3"/>
    <p:sldId id="266" r:id="rId4"/>
    <p:sldId id="268" r:id="rId5"/>
    <p:sldId id="271" r:id="rId6"/>
    <p:sldId id="277" r:id="rId7"/>
    <p:sldId id="275" r:id="rId8"/>
  </p:sldIdLst>
  <p:sldSz cx="14630400" cy="8229600"/>
  <p:notesSz cx="8229600" cy="14630400"/>
  <p:embeddedFontLst>
    <p:embeddedFont>
      <p:font typeface="Antique Olive" panose="020B0604020202020204" charset="0"/>
      <p:regular r:id="rId10"/>
    </p:embeddedFont>
    <p:embeddedFont>
      <p:font typeface="Inter" panose="020B0604020202020204" charset="0"/>
      <p:regular r:id="rId11"/>
    </p:embeddedFont>
    <p:embeddedFont>
      <p:font typeface="Radley" panose="020B0604020202020204" charset="0"/>
      <p:regular r:id="rId12"/>
      <p: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27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7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277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2F2F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AutoSenseAI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27239"/>
            <a:ext cx="75564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2F2F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Autonomous Predictive Maintenance and Smart Service Scheduling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7606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Revolutionizing automotive service through intelligent agent orchestration and real-time predictive analytics.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83EE0C67-250C-321E-18CC-2AF05C1FB2B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8" name="AutoShape 2">
            <a:extLst>
              <a:ext uri="{FF2B5EF4-FFF2-40B4-BE49-F238E27FC236}">
                <a16:creationId xmlns:a16="http://schemas.microsoft.com/office/drawing/2014/main" id="{C9CA1322-880D-E982-3208-73ED0CA4B3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3383" y="604605"/>
            <a:ext cx="6659880" cy="0"/>
          </a:xfrm>
          <a:prstGeom prst="line">
            <a:avLst/>
          </a:prstGeom>
          <a:ln w="28575" cap="flat">
            <a:solidFill>
              <a:srgbClr val="97C1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2" name="TextBox 16">
            <a:extLst>
              <a:ext uri="{FF2B5EF4-FFF2-40B4-BE49-F238E27FC236}">
                <a16:creationId xmlns:a16="http://schemas.microsoft.com/office/drawing/2014/main" id="{21AF9AD6-76F7-FF61-90C8-DF98BD3F3F6E}"/>
              </a:ext>
            </a:extLst>
          </p:cNvPr>
          <p:cNvSpPr txBox="1"/>
          <p:nvPr/>
        </p:nvSpPr>
        <p:spPr>
          <a:xfrm>
            <a:off x="533400" y="601980"/>
            <a:ext cx="5509260" cy="1849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8000" spc="-80">
                <a:solidFill>
                  <a:schemeClr val="bg1"/>
                </a:solidFill>
                <a:latin typeface="Antique Olive"/>
                <a:ea typeface="Antique Olive"/>
                <a:cs typeface="Antique Olive"/>
                <a:sym typeface="Antique Olive"/>
              </a:rPr>
              <a:t>Team Skills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05D792-5D0E-6129-7C42-6A0615D045A9}"/>
              </a:ext>
            </a:extLst>
          </p:cNvPr>
          <p:cNvSpPr txBox="1"/>
          <p:nvPr/>
        </p:nvSpPr>
        <p:spPr>
          <a:xfrm>
            <a:off x="6313449" y="844955"/>
            <a:ext cx="7783551" cy="6511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E1E4E8"/>
                </a:solidFill>
                <a:latin typeface="Inter Bold"/>
              </a:rPr>
              <a:t>Team Skills Overview</a:t>
            </a:r>
            <a:endParaRPr lang="en-IN" sz="2400" b="1" i="0" dirty="0">
              <a:solidFill>
                <a:srgbClr val="E1E4E8"/>
              </a:solidFill>
              <a:effectLst/>
              <a:latin typeface="Inter Bold"/>
            </a:endParaRPr>
          </a:p>
          <a:p>
            <a:pPr algn="l" rtl="0">
              <a:buNone/>
            </a:pPr>
            <a:endParaRPr lang="en-IN" dirty="0">
              <a:effectLst/>
              <a:latin typeface="Inter Bold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</a:rPr>
              <a:t>Chinni Anjaneyulu — AI &amp; Data Science Lead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→ </a:t>
            </a:r>
            <a:r>
              <a:rPr lang="en-GB" i="1" dirty="0">
                <a:solidFill>
                  <a:schemeClr val="bg1"/>
                </a:solidFill>
              </a:rPr>
              <a:t>Predictive </a:t>
            </a:r>
            <a:r>
              <a:rPr lang="en-GB" i="1" dirty="0" err="1">
                <a:solidFill>
                  <a:schemeClr val="bg1"/>
                </a:solidFill>
              </a:rPr>
              <a:t>Modeling</a:t>
            </a:r>
            <a:r>
              <a:rPr lang="en-GB" i="1" dirty="0">
                <a:solidFill>
                  <a:schemeClr val="bg1"/>
                </a:solidFill>
              </a:rPr>
              <a:t> · Voice AI · Agent Orchestration</a:t>
            </a:r>
          </a:p>
          <a:p>
            <a:pPr>
              <a:lnSpc>
                <a:spcPct val="150000"/>
              </a:lnSpc>
            </a:pPr>
            <a:endParaRPr lang="en-IN" dirty="0">
              <a:effectLst/>
              <a:latin typeface="Inter Bold"/>
            </a:endParaRPr>
          </a:p>
          <a:p>
            <a:pPr>
              <a:lnSpc>
                <a:spcPct val="150000"/>
              </a:lnSpc>
            </a:pPr>
            <a:r>
              <a:rPr lang="en-IN" b="1" dirty="0">
                <a:solidFill>
                  <a:schemeClr val="bg1"/>
                </a:solidFill>
              </a:rPr>
              <a:t>GVS Karthikeya — AI &amp; Robotics Engineer</a:t>
            </a: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→ </a:t>
            </a:r>
            <a:r>
              <a:rPr lang="en-IN" i="1" dirty="0">
                <a:solidFill>
                  <a:schemeClr val="bg1"/>
                </a:solidFill>
              </a:rPr>
              <a:t>Cloud Deployment · AWS · Docker</a:t>
            </a:r>
          </a:p>
          <a:p>
            <a:pPr>
              <a:lnSpc>
                <a:spcPct val="150000"/>
              </a:lnSpc>
            </a:pPr>
            <a:endParaRPr lang="en-IN" dirty="0">
              <a:solidFill>
                <a:schemeClr val="bg1"/>
              </a:solidFill>
              <a:effectLst/>
              <a:latin typeface="Inter Bold"/>
            </a:endParaRPr>
          </a:p>
          <a:p>
            <a:pPr>
              <a:lnSpc>
                <a:spcPct val="150000"/>
              </a:lnSpc>
            </a:pPr>
            <a:r>
              <a:rPr lang="en-GB" b="1" dirty="0" err="1">
                <a:solidFill>
                  <a:schemeClr val="bg1"/>
                </a:solidFill>
              </a:rPr>
              <a:t>Yerasu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Thejeswar</a:t>
            </a:r>
            <a:r>
              <a:rPr lang="en-GB" b="1" dirty="0">
                <a:solidFill>
                  <a:schemeClr val="bg1"/>
                </a:solidFill>
              </a:rPr>
              <a:t> Reddy — Full Stack Developer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→ </a:t>
            </a:r>
            <a:r>
              <a:rPr lang="en-GB" i="1" dirty="0">
                <a:solidFill>
                  <a:schemeClr val="bg1"/>
                </a:solidFill>
              </a:rPr>
              <a:t>Workflow Design · API Integration</a:t>
            </a:r>
            <a:endParaRPr lang="en-IN" dirty="0">
              <a:solidFill>
                <a:schemeClr val="bg1"/>
              </a:solidFill>
              <a:latin typeface="Inter Bold"/>
            </a:endParaRPr>
          </a:p>
          <a:p>
            <a:pPr>
              <a:lnSpc>
                <a:spcPct val="150000"/>
              </a:lnSpc>
            </a:pPr>
            <a:endParaRPr lang="en-IN" b="1" cap="all" dirty="0">
              <a:solidFill>
                <a:srgbClr val="E1E4E8"/>
              </a:solidFill>
              <a:latin typeface="Inter Bold"/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bg1"/>
                </a:solidFill>
              </a:rPr>
              <a:t>B Sai Swaroop — Python Developer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→ </a:t>
            </a:r>
            <a:r>
              <a:rPr lang="en-GB" i="1" dirty="0">
                <a:solidFill>
                  <a:schemeClr val="bg1"/>
                </a:solidFill>
              </a:rPr>
              <a:t>Data Processing · Predictive Analytics</a:t>
            </a:r>
            <a:endParaRPr lang="en-IN" dirty="0">
              <a:solidFill>
                <a:schemeClr val="bg1"/>
              </a:solidFill>
              <a:effectLst/>
              <a:latin typeface="Inter Bold"/>
            </a:endParaRPr>
          </a:p>
          <a:p>
            <a:pPr algn="l" rtl="0">
              <a:lnSpc>
                <a:spcPct val="150000"/>
              </a:lnSpc>
              <a:buNone/>
            </a:pPr>
            <a:endParaRPr lang="en-IN" b="1" i="0" cap="all" dirty="0">
              <a:solidFill>
                <a:srgbClr val="E1E4E8"/>
              </a:solidFill>
              <a:effectLst/>
              <a:latin typeface="Inter Bold"/>
            </a:endParaRPr>
          </a:p>
          <a:p>
            <a:pPr>
              <a:lnSpc>
                <a:spcPct val="150000"/>
              </a:lnSpc>
            </a:pPr>
            <a:r>
              <a:rPr lang="en-IN" b="1" dirty="0">
                <a:solidFill>
                  <a:schemeClr val="bg1"/>
                </a:solidFill>
              </a:rPr>
              <a:t>Konduru Rohan — Java Developer</a:t>
            </a: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→ </a:t>
            </a:r>
            <a:r>
              <a:rPr lang="en-IN" i="1" dirty="0" err="1">
                <a:solidFill>
                  <a:schemeClr val="bg1"/>
                </a:solidFill>
              </a:rPr>
              <a:t>FastAPI</a:t>
            </a:r>
            <a:r>
              <a:rPr lang="en-IN" i="1" dirty="0">
                <a:solidFill>
                  <a:schemeClr val="bg1"/>
                </a:solidFill>
              </a:rPr>
              <a:t> · React · Database Systems</a:t>
            </a:r>
            <a:endParaRPr lang="en-IN" dirty="0">
              <a:solidFill>
                <a:schemeClr val="bg1"/>
              </a:solidFill>
              <a:effectLst/>
              <a:latin typeface="Inter Bold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9E93B34-A8DF-4062-9055-96A15BCE8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E060E1-7C36-E9C1-B9DF-D6A205752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575" y="2581395"/>
            <a:ext cx="4686300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315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A group of men working in a car garage">
            <a:extLst>
              <a:ext uri="{FF2B5EF4-FFF2-40B4-BE49-F238E27FC236}">
                <a16:creationId xmlns:a16="http://schemas.microsoft.com/office/drawing/2014/main" id="{96D5F780-9A55-E192-A1ED-45AD7DD0D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4630401" cy="266514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2D4C679-9771-9E4D-875E-02077D34CCEC}"/>
              </a:ext>
            </a:extLst>
          </p:cNvPr>
          <p:cNvSpPr/>
          <p:nvPr/>
        </p:nvSpPr>
        <p:spPr>
          <a:xfrm>
            <a:off x="-1" y="2665140"/>
            <a:ext cx="14630401" cy="55644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36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BDE221-C897-6AF4-F70F-8D8C78B4C460}"/>
              </a:ext>
            </a:extLst>
          </p:cNvPr>
          <p:cNvSpPr txBox="1"/>
          <p:nvPr/>
        </p:nvSpPr>
        <p:spPr>
          <a:xfrm>
            <a:off x="1449659" y="3009715"/>
            <a:ext cx="11697629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50" b="1" dirty="0">
                <a:solidFill>
                  <a:schemeClr val="bg1"/>
                </a:solidFill>
                <a:latin typeface="Inter Bold"/>
              </a:rPr>
              <a:t>Quick</a:t>
            </a:r>
            <a:r>
              <a:rPr lang="en-IN" sz="4450" b="1" dirty="0">
                <a:solidFill>
                  <a:schemeClr val="bg1"/>
                </a:solidFill>
                <a:latin typeface="Inter Bold"/>
                <a:sym typeface="Montserrat SemiBold"/>
              </a:rPr>
              <a:t> </a:t>
            </a:r>
            <a:r>
              <a:rPr lang="en-IN" sz="4450" b="1" kern="0" dirty="0">
                <a:solidFill>
                  <a:schemeClr val="bg1"/>
                </a:solidFill>
                <a:latin typeface="Inter Bold"/>
                <a:sym typeface="Montserrat SemiBold"/>
              </a:rPr>
              <a:t>I</a:t>
            </a:r>
            <a:r>
              <a:rPr lang="en-IN" sz="4450" b="1" kern="0" dirty="0">
                <a:solidFill>
                  <a:schemeClr val="bg1"/>
                </a:solidFill>
                <a:latin typeface="Inter Bold"/>
              </a:rPr>
              <a:t>ntroduction :</a:t>
            </a:r>
            <a:endParaRPr lang="en-IN" sz="4450" b="1" kern="0" dirty="0">
              <a:solidFill>
                <a:schemeClr val="bg1"/>
              </a:solidFill>
              <a:latin typeface="Inter Bold"/>
              <a:sym typeface="Arial"/>
            </a:endParaRPr>
          </a:p>
          <a:p>
            <a:endParaRPr lang="en-IN" sz="4450" b="1" dirty="0">
              <a:solidFill>
                <a:schemeClr val="bg1"/>
              </a:solidFill>
              <a:latin typeface="Inter Bold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9D9B266-8B69-7827-CCE2-34B7CC6514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2337" y="3772446"/>
            <a:ext cx="12553487" cy="3351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AutoSenseAI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 is an Agentic AI solution built for automotive OEMs to shift vehicle care from reactive to proactive.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It predicts potential failures using real-time telematics, autonomously schedules maintenance, and communicates with customers through smart voice agents.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A continuous feedback loop to manufacturing improves product quality, reduces downtime, and boosts customer trust.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9EF235-E9F9-8AA6-5C89-43BA6FFAC1FC}"/>
              </a:ext>
            </a:extLst>
          </p:cNvPr>
          <p:cNvSpPr txBox="1"/>
          <p:nvPr/>
        </p:nvSpPr>
        <p:spPr>
          <a:xfrm>
            <a:off x="4477214" y="7326776"/>
            <a:ext cx="5642517" cy="523220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accent1"/>
            </a:outerShdw>
          </a:effectLst>
          <a:scene3d>
            <a:camera prst="obliqueTopRigh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IN" sz="2800" i="1" dirty="0">
                <a:solidFill>
                  <a:schemeClr val="bg1"/>
                </a:solidFill>
              </a:rPr>
              <a:t>“Predict. Prevent. Perform.”</a:t>
            </a:r>
          </a:p>
        </p:txBody>
      </p:sp>
    </p:spTree>
    <p:extLst>
      <p:ext uri="{BB962C8B-B14F-4D97-AF65-F5344CB8AC3E}">
        <p14:creationId xmlns:p14="http://schemas.microsoft.com/office/powerpoint/2010/main" val="1913884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FE0E198-CF89-F50D-C863-8D45E73A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63737" cy="8229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082D8C-7A79-C35E-D8B9-D0424FA16BBE}"/>
              </a:ext>
            </a:extLst>
          </p:cNvPr>
          <p:cNvSpPr/>
          <p:nvPr/>
        </p:nvSpPr>
        <p:spPr>
          <a:xfrm>
            <a:off x="5394473" y="1"/>
            <a:ext cx="9266663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bg1"/>
              </a:solidFill>
              <a:latin typeface="Inter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F0598D-B111-9EE0-B1B1-6A5189B38ADC}"/>
              </a:ext>
            </a:extLst>
          </p:cNvPr>
          <p:cNvSpPr txBox="1"/>
          <p:nvPr/>
        </p:nvSpPr>
        <p:spPr>
          <a:xfrm>
            <a:off x="5943600" y="944066"/>
            <a:ext cx="8274205" cy="2695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Inter Bold"/>
              </a:rPr>
              <a:t>Vehicle maintenance today is reactive and fragmented, leading to: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Inter Bold"/>
              </a:rPr>
              <a:t>Unplanned breakdowns and low customer satisfaction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Inter Bold"/>
              </a:rPr>
              <a:t>Inefficient scheduling and poor service center utilization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Inter Bold"/>
              </a:rPr>
              <a:t>No data-driven feedback from maintenance to manufacturing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Inter Bold"/>
              </a:rPr>
              <a:t>Recurring defects due to lack of RCA/CAPA automation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900" dirty="0">
              <a:solidFill>
                <a:schemeClr val="bg1"/>
              </a:solidFill>
              <a:latin typeface="Inter Bold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73F98DED-0CBE-FFDA-C648-1F6434C273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5970" y="336322"/>
            <a:ext cx="421782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⚙️ Problem Statement :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4BE42448-E92E-33ED-3529-C6ADA37173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3544031"/>
            <a:ext cx="8458200" cy="36392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Why it matters: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Reduced vehicle uptime and customer loyalty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Higher operational costs from emergency repairs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Missed opportunities for design improvement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nter Bold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The need: An autonomous, intelligent system that predicts failures early, engages customers proactively, and creates a closed-loop feedback mechanism for continuous quality improvement.</a:t>
            </a:r>
          </a:p>
        </p:txBody>
      </p:sp>
    </p:spTree>
    <p:extLst>
      <p:ext uri="{BB962C8B-B14F-4D97-AF65-F5344CB8AC3E}">
        <p14:creationId xmlns:p14="http://schemas.microsoft.com/office/powerpoint/2010/main" val="2280540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E5B6F2E-5E7E-43F3-A2DF-9653636B336F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05208F21-BBA5-2568-E0CB-E682466FC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4292" y="-1"/>
            <a:ext cx="5096107" cy="5709425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44B52A6B-9B63-D32F-E792-4E0F24B0C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285" y="-69251"/>
            <a:ext cx="8707430" cy="6647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Solution Overview 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chemeClr val="bg1"/>
                </a:solidFill>
                <a:latin typeface="Inter Bold"/>
              </a:rPr>
              <a:t>We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designed an Agentic AI ecosystem where a Master Agent orchestrates multiple Worker Agents to handle prediction, diagnosis, customer interaction, and scheduling all autonomously.</a:t>
            </a:r>
            <a:endParaRPr lang="en-US" altLang="en-US" dirty="0">
              <a:solidFill>
                <a:schemeClr val="bg1"/>
              </a:solidFill>
              <a:latin typeface="Inter Bold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nter Bold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Output Form Factor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Web App Dashboard (for OEMs &amp; service centers)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Voice Bot / Chatbot Interface (for vehicle owners)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Faceless Background Agents (for real-time data monitoring &amp; RCA insights)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Key User Groups 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Vehicle Owners → receive alerts, book service, give feedback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Service Centers → receive predictive maintenance bookings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OEM Manufacturing Team → get RCA/CAPA-based insights for product quality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nter Bold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8E2FAD1-79D8-DB80-A891-1A366E8A8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13911"/>
            <a:ext cx="14630400" cy="780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C8EB603-E3CF-FE31-C862-111ECDDAC6AD}"/>
              </a:ext>
            </a:extLst>
          </p:cNvPr>
          <p:cNvSpPr txBox="1"/>
          <p:nvPr/>
        </p:nvSpPr>
        <p:spPr>
          <a:xfrm>
            <a:off x="5304474" y="6195401"/>
            <a:ext cx="38196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Inter Bold"/>
              </a:rPr>
              <a:t>Work Flow </a:t>
            </a:r>
            <a:endParaRPr lang="en-IN" sz="3000" dirty="0">
              <a:solidFill>
                <a:schemeClr val="bg1"/>
              </a:solidFill>
              <a:latin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597416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89ABAD-39BC-8D97-8563-2391E121C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649" y="470526"/>
            <a:ext cx="4905375" cy="7058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99867C-3024-14C6-3E98-894818BBE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9969" y="470526"/>
            <a:ext cx="4905374" cy="69151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9038AB-0E10-6FF4-2EFF-43DC1FD6D71F}"/>
              </a:ext>
            </a:extLst>
          </p:cNvPr>
          <p:cNvSpPr txBox="1"/>
          <p:nvPr/>
        </p:nvSpPr>
        <p:spPr>
          <a:xfrm>
            <a:off x="1321653" y="7641522"/>
            <a:ext cx="50330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AutoSenseAI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ter Bold"/>
              </a:rPr>
              <a:t> System Architecture Diagram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0F167F-5D48-EF99-363A-B40AC50B0792}"/>
              </a:ext>
            </a:extLst>
          </p:cNvPr>
          <p:cNvSpPr txBox="1"/>
          <p:nvPr/>
        </p:nvSpPr>
        <p:spPr>
          <a:xfrm>
            <a:off x="8083605" y="7641522"/>
            <a:ext cx="5325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/>
            <a:r>
              <a:rPr lang="en-GB" b="1" dirty="0" err="1">
                <a:solidFill>
                  <a:schemeClr val="bg1"/>
                </a:solidFill>
                <a:latin typeface="Inter Bold"/>
              </a:rPr>
              <a:t>AutoSenseAI</a:t>
            </a:r>
            <a:r>
              <a:rPr lang="en-GB" b="1" dirty="0">
                <a:solidFill>
                  <a:schemeClr val="bg1"/>
                </a:solidFill>
                <a:latin typeface="Calibri" panose="020F0502020204030204" pitchFamily="34" charset="0"/>
              </a:rPr>
              <a:t> Technology Stack &amp; Secure Agent Flow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995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F93AE2-6238-6E30-369F-EB49A7B40D41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764739-DD5E-B9ED-9E2A-8FE12E537717}"/>
              </a:ext>
            </a:extLst>
          </p:cNvPr>
          <p:cNvGrpSpPr/>
          <p:nvPr/>
        </p:nvGrpSpPr>
        <p:grpSpPr>
          <a:xfrm>
            <a:off x="0" y="0"/>
            <a:ext cx="6286500" cy="8229600"/>
            <a:chOff x="0" y="0"/>
            <a:chExt cx="2677931" cy="3505655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16B8B448-EB4C-0E5A-47F4-A96BE150DEBC}"/>
                </a:ext>
              </a:extLst>
            </p:cNvPr>
            <p:cNvSpPr/>
            <p:nvPr/>
          </p:nvSpPr>
          <p:spPr>
            <a:xfrm>
              <a:off x="0" y="0"/>
              <a:ext cx="2677931" cy="3505655"/>
            </a:xfrm>
            <a:custGeom>
              <a:avLst/>
              <a:gdLst/>
              <a:ahLst/>
              <a:cxnLst/>
              <a:rect l="l" t="t" r="r" b="b"/>
              <a:pathLst>
                <a:path w="2677931" h="3505655">
                  <a:moveTo>
                    <a:pt x="0" y="0"/>
                  </a:moveTo>
                  <a:lnTo>
                    <a:pt x="2677931" y="0"/>
                  </a:lnTo>
                  <a:lnTo>
                    <a:pt x="2677931" y="3505655"/>
                  </a:lnTo>
                  <a:lnTo>
                    <a:pt x="0" y="3505655"/>
                  </a:lnTo>
                  <a:close/>
                </a:path>
              </a:pathLst>
            </a:custGeom>
            <a:blipFill>
              <a:blip r:embed="rId2"/>
              <a:stretch>
                <a:fillRect t="-255" b="-255"/>
              </a:stretch>
            </a:blipFill>
          </p:spPr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06B3F15-6F3A-89E9-5668-6268DD21AFCE}"/>
              </a:ext>
            </a:extLst>
          </p:cNvPr>
          <p:cNvSpPr txBox="1"/>
          <p:nvPr/>
        </p:nvSpPr>
        <p:spPr>
          <a:xfrm>
            <a:off x="7437120" y="3904465"/>
            <a:ext cx="3118991" cy="4440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32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Business Impact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31C698-0B73-CA1D-959D-DC626C69E66F}"/>
              </a:ext>
            </a:extLst>
          </p:cNvPr>
          <p:cNvSpPr txBox="1"/>
          <p:nvPr/>
        </p:nvSpPr>
        <p:spPr>
          <a:xfrm>
            <a:off x="7060198" y="4665575"/>
            <a:ext cx="3713035" cy="2259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32488" lvl="1" indent="-166244">
              <a:lnSpc>
                <a:spcPts val="2156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Uptime improved by 40–50%</a:t>
            </a:r>
          </a:p>
          <a:p>
            <a:pPr marL="332488" lvl="1" indent="-166244">
              <a:lnSpc>
                <a:spcPts val="2156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Customer satisfaction up by 30%</a:t>
            </a:r>
          </a:p>
          <a:p>
            <a:pPr marL="332488" lvl="1" indent="-166244">
              <a:lnSpc>
                <a:spcPts val="2156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Utilization enhanced by 25%</a:t>
            </a:r>
          </a:p>
          <a:p>
            <a:pPr marL="332488" lvl="1" indent="-166244">
              <a:lnSpc>
                <a:spcPts val="2156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Quality improved with faster feedback</a:t>
            </a:r>
          </a:p>
          <a:p>
            <a:pPr marL="332488" lvl="1" indent="-166244">
              <a:lnSpc>
                <a:spcPts val="2156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Operational costs reduced by 20–30%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489FB7-0278-2C0A-C4CB-BCE8E3576B39}"/>
              </a:ext>
            </a:extLst>
          </p:cNvPr>
          <p:cNvSpPr txBox="1"/>
          <p:nvPr/>
        </p:nvSpPr>
        <p:spPr>
          <a:xfrm>
            <a:off x="10952887" y="3948049"/>
            <a:ext cx="3118991" cy="4440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32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Key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933857-2374-F727-3D44-314B3E71EB93}"/>
              </a:ext>
            </a:extLst>
          </p:cNvPr>
          <p:cNvSpPr txBox="1"/>
          <p:nvPr/>
        </p:nvSpPr>
        <p:spPr>
          <a:xfrm>
            <a:off x="10798986" y="4631149"/>
            <a:ext cx="3272892" cy="19774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32488" lvl="1" indent="-166244">
              <a:lnSpc>
                <a:spcPts val="2156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Prediction accuracy: &gt;85%</a:t>
            </a:r>
          </a:p>
          <a:p>
            <a:pPr marL="332488" lvl="1" indent="-166244">
              <a:lnSpc>
                <a:spcPts val="2156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Conversion rate: &gt;70% leads</a:t>
            </a:r>
          </a:p>
          <a:p>
            <a:pPr marL="332488" lvl="1" indent="-166244">
              <a:lnSpc>
                <a:spcPts val="2156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Downtime reduction: ≥40% per vehicle</a:t>
            </a:r>
          </a:p>
          <a:p>
            <a:pPr marL="332488" lvl="1" indent="-166244">
              <a:lnSpc>
                <a:spcPts val="2156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Anomaly detection: 100% success rate</a:t>
            </a:r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110C5264-D7A9-2D32-CE96-B98FE397CB95}"/>
              </a:ext>
            </a:extLst>
          </p:cNvPr>
          <p:cNvSpPr/>
          <p:nvPr/>
        </p:nvSpPr>
        <p:spPr>
          <a:xfrm>
            <a:off x="7437120" y="3307080"/>
            <a:ext cx="5753100" cy="0"/>
          </a:xfrm>
          <a:prstGeom prst="line">
            <a:avLst/>
          </a:prstGeom>
          <a:ln w="19050" cap="flat">
            <a:solidFill>
              <a:srgbClr val="4BA3C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03F653-F95D-29DE-072C-0448FE1DFC67}"/>
              </a:ext>
            </a:extLst>
          </p:cNvPr>
          <p:cNvSpPr txBox="1"/>
          <p:nvPr/>
        </p:nvSpPr>
        <p:spPr>
          <a:xfrm>
            <a:off x="7437120" y="647700"/>
            <a:ext cx="5753100" cy="1461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5599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Potential Benefits of </a:t>
            </a:r>
            <a:r>
              <a:rPr lang="en-US" sz="5599" dirty="0" err="1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AutoSenseAI</a:t>
            </a:r>
            <a:endParaRPr lang="en-US" sz="5599" dirty="0">
              <a:solidFill>
                <a:schemeClr val="bg1"/>
              </a:solidFill>
              <a:latin typeface="Radley"/>
              <a:ea typeface="Radley"/>
              <a:cs typeface="Radley"/>
              <a:sym typeface="Radley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408C6-59DB-7FE8-C31D-900ADBC051A4}"/>
              </a:ext>
            </a:extLst>
          </p:cNvPr>
          <p:cNvSpPr txBox="1"/>
          <p:nvPr/>
        </p:nvSpPr>
        <p:spPr>
          <a:xfrm>
            <a:off x="7437120" y="2322068"/>
            <a:ext cx="5753100" cy="73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11"/>
              </a:lnSpc>
            </a:pPr>
            <a:r>
              <a:rPr lang="en-US" sz="2239" dirty="0">
                <a:solidFill>
                  <a:schemeClr val="bg1"/>
                </a:solidFill>
                <a:latin typeface="Radley"/>
                <a:ea typeface="Radley"/>
                <a:cs typeface="Radley"/>
                <a:sym typeface="Radley"/>
              </a:rPr>
              <a:t>Insights on automotive innovation and efficiency</a:t>
            </a:r>
          </a:p>
        </p:txBody>
      </p:sp>
      <p:pic>
        <p:nvPicPr>
          <p:cNvPr id="12" name="Image 0" descr="preencoded.png">
            <a:extLst>
              <a:ext uri="{FF2B5EF4-FFF2-40B4-BE49-F238E27FC236}">
                <a16:creationId xmlns:a16="http://schemas.microsoft.com/office/drawing/2014/main" id="{345FDFA4-4557-B97F-EAFD-40F6017CB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22" y="1719024"/>
            <a:ext cx="5171718" cy="517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60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445</Words>
  <Application>Microsoft Office PowerPoint</Application>
  <PresentationFormat>Custom</PresentationFormat>
  <Paragraphs>60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Inter Bold</vt:lpstr>
      <vt:lpstr>Inter</vt:lpstr>
      <vt:lpstr>Radley</vt:lpstr>
      <vt:lpstr>Antique Olive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karthi</dc:creator>
  <cp:lastModifiedBy>ANJANEYULU CHINNI</cp:lastModifiedBy>
  <cp:revision>6</cp:revision>
  <dcterms:created xsi:type="dcterms:W3CDTF">2025-11-05T17:24:29Z</dcterms:created>
  <dcterms:modified xsi:type="dcterms:W3CDTF">2025-11-09T10:22:05Z</dcterms:modified>
</cp:coreProperties>
</file>